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Slides/notesSlide2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 showSpecialPlsOnTitleSld="0">
  <p:sldMasterIdLst>
    <p:sldMasterId id="2147483804" r:id="rId1"/>
  </p:sldMasterIdLst>
  <p:notesMasterIdLst>
    <p:notesMasterId r:id="rId2"/>
  </p:notesMasterIdLst>
  <p:sldIdLst>
    <p:sldId id="498" r:id="rId3"/>
    <p:sldId id="499" r:id="rId4"/>
    <p:sldId id="500" r:id="rId5"/>
    <p:sldId id="501" r:id="rId6"/>
    <p:sldId id="502" r:id="rId7"/>
    <p:sldId id="503" r:id="rId8"/>
    <p:sldId id="504" r:id="rId9"/>
    <p:sldId id="505" r:id="rId10"/>
    <p:sldId id="506" r:id="rId11"/>
    <p:sldId id="507" r:id="rId12"/>
    <p:sldId id="508" r:id="rId13"/>
    <p:sldId id="509" r:id="rId14"/>
    <p:sldId id="510" r:id="rId15"/>
    <p:sldId id="511" r:id="rId16"/>
    <p:sldId id="512" r:id="rId17"/>
    <p:sldId id="513" r:id="rId18"/>
    <p:sldId id="514" r:id="rId19"/>
    <p:sldId id="515" r:id="rId20"/>
    <p:sldId id="516" r:id="rId21"/>
    <p:sldId id="517" r:id="rId22"/>
    <p:sldId id="518" r:id="rId23"/>
  </p:sldIdLst>
  <p:sldSz type="screen4x3" cy="6858000" cx="9144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showOutlineIcons="0">
    <p:restoredLeft sz="15619" autoAdjust="0"/>
    <p:restoredTop sz="94709" autoAdjust="0"/>
  </p:normalViewPr>
  <p:slideViewPr>
    <p:cSldViewPr>
      <p:cViewPr varScale="1">
        <p:scale>
          <a:sx n="42" d="100"/>
          <a:sy n="42" d="100"/>
        </p:scale>
        <p:origin x="-12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tableStyles" Target="tableStyles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dirty="0" lang="ru-RU"/>
          </a:p>
        </p:txBody>
      </p:sp>
      <p:sp>
        <p:nvSpPr>
          <p:cNvPr id="1048728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792A4E13-1D47-46EA-A555-6234A6937D83}" type="datetimeFigureOut">
              <a:rPr lang="ru-RU" smtClean="0"/>
              <a:t>01.02.2017</a:t>
            </a:fld>
            <a:endParaRPr dirty="0" lang="ru-RU"/>
          </a:p>
        </p:txBody>
      </p:sp>
      <p:sp>
        <p:nvSpPr>
          <p:cNvPr id="1048729" name="Образ слайда 3"/>
          <p:cNvSpPr>
            <a:spLocks noChangeAspect="1" noRot="1" noGrp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dirty="0" lang="ru-RU"/>
          </a:p>
        </p:txBody>
      </p:sp>
      <p:sp>
        <p:nvSpPr>
          <p:cNvPr id="1048730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731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dirty="0" lang="ru-RU"/>
          </a:p>
        </p:txBody>
      </p:sp>
      <p:sp>
        <p:nvSpPr>
          <p:cNvPr id="1048732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746B5BA3-434E-4BAD-9DC2-72A6208A90E4}" type="slidenum">
              <a:rPr lang="ru-RU" smtClean="0"/>
              <a:t>‹#›</a:t>
            </a:fld>
            <a:endParaRPr dirty="0"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94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p>
            <a:endParaRPr dirty="0" lang="ru-RU"/>
          </a:p>
        </p:txBody>
      </p:sp>
      <p:sp>
        <p:nvSpPr>
          <p:cNvPr id="1048595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746B5BA3-434E-4BAD-9DC2-72A6208A90E4}" type="slidenum">
              <a:rPr lang="ru-RU" smtClean="0"/>
              <a:t>3</a:t>
            </a:fld>
            <a:endParaRPr dirty="0"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Образ слайда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5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p>
            <a:r>
              <a:rPr dirty="0" sz="1200" kern="1200" lang="ru-RU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Назови, что нарисовано. </a:t>
            </a:r>
          </a:p>
          <a:p>
            <a:r>
              <a:rPr dirty="0" sz="1200" kern="1200" lang="ru-RU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Определи место звука [Ц] в слове: в начале/в середине/в конце слова.</a:t>
            </a:r>
          </a:p>
          <a:p>
            <a:endParaRPr dirty="0" lang="ru-RU"/>
          </a:p>
        </p:txBody>
      </p:sp>
      <p:sp>
        <p:nvSpPr>
          <p:cNvPr id="1048656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746B5BA3-434E-4BAD-9DC2-72A6208A90E4}" type="slidenum">
              <a:rPr lang="ru-RU" smtClean="0"/>
              <a:t>20</a:t>
            </a:fld>
            <a:endParaRPr dirty="0"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Титульный слайд">
    <p:bg>
      <p:bgRef idx="1003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Прямоугольник 11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eaLnBrk="1" hangingPunct="1" latinLnBrk="0"/>
            <a:endParaRPr dirty="0" kumimoji="0" lang="en-US"/>
          </a:p>
        </p:txBody>
      </p:sp>
      <p:sp useBgFill="1">
        <p:nvSpPr>
          <p:cNvPr id="1048658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5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algn="ctr" indent="0" marL="0">
              <a:buNone/>
              <a:defRPr sz="26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48660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C3BF84-EA80-4493-BF31-D495B2D855D8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661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62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bIns="0" lIns="0" rIns="0" t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  <p:sp>
        <p:nvSpPr>
          <p:cNvPr id="1048663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64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65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66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dirty="0" lang="en-US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91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9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78DC867-AE04-4369-915E-4E458BA05719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69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9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72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7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915FEF8-76D9-4018-AEB3-5C22E23A72E8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67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7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7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7067F5A-DF83-47AE-B90A-74E449D9D096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67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7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  <p:sp>
        <p:nvSpPr>
          <p:cNvPr id="1048680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Заголовок раздела">
    <p:bg>
      <p:bgRef idx="1003">
        <a:schemeClr val="bg1"/>
      </p:bgRef>
    </p:bg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Прямоугольник 10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eaLnBrk="1" hangingPunct="1" latinLnBrk="0"/>
            <a:endParaRPr dirty="0" kumimoji="0" lang="en-US"/>
          </a:p>
        </p:txBody>
      </p:sp>
      <p:sp useBgFill="1">
        <p:nvSpPr>
          <p:cNvPr id="1048696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97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b="0" cap="none" sz="40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98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9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F3AFA54-6078-4500-8FD6-72029AB97D71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70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p>
            <a:endParaRPr dirty="0" lang="ru-RU"/>
          </a:p>
        </p:txBody>
      </p:sp>
      <p:sp>
        <p:nvSpPr>
          <p:cNvPr id="1048701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02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03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0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70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DAB905F-2DA3-4047-AC8A-E0246521B429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70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70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  <p:sp>
        <p:nvSpPr>
          <p:cNvPr id="104870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710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712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713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 anchorCtr="0" lIns="91440">
            <a:noAutofit/>
          </a:bodyPr>
          <a:lstStyle>
            <a:lvl1pPr indent="0" marL="0">
              <a:buNone/>
              <a:defRPr b="1" sz="2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71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68BEE34-6B3E-420A-B687-42E889D793C3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71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71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  <p:sp>
        <p:nvSpPr>
          <p:cNvPr id="1048717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718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6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4F7BBED-F045-4F2E-AD42-3E8EE3AB1F52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66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7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53C8287-8D4B-4A1F-A35D-3F5CEEB0AEB7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58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58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Прямоугольник 7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 useBgFill="1">
        <p:nvSpPr>
          <p:cNvPr id="1048720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721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b="0" sz="40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722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indent="0" marL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72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CB0C261-19BE-4230-BF10-7C8FD21DA4B9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72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72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  <p:sp>
        <p:nvSpPr>
          <p:cNvPr id="1048726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b="0" sz="28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82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indent="0" marL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8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54646ED-9F2A-40B1-A864-46FB3DACECAE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684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p>
            <a:endParaRPr dirty="0" lang="ru-RU"/>
          </a:p>
        </p:txBody>
      </p:sp>
      <p:sp>
        <p:nvSpPr>
          <p:cNvPr id="1048685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  <p:sp>
        <p:nvSpPr>
          <p:cNvPr id="1048686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/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87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/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88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/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689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dirty="0" kumimoji="0" lang="ru-RU" smtClean="0"/>
              <a:t>Вставка рисунка</a:t>
            </a:r>
            <a:endParaRPr dirty="0"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Прямоугольник 8"/>
          <p:cNvSpPr/>
          <p:nvPr/>
        </p:nvSpPr>
        <p:spPr>
          <a:xfrm>
            <a:off x="0" y="0"/>
            <a:ext cx="9144000" cy="6858000"/>
          </a:xfrm>
          <a:prstGeom prst="rect"/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eaLnBrk="1" hangingPunct="1" latinLnBrk="0"/>
            <a:endParaRPr dirty="0" kumimoji="0" lang="en-US"/>
          </a:p>
        </p:txBody>
      </p:sp>
      <p:sp useBgFill="1">
        <p:nvSpPr>
          <p:cNvPr id="1048577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578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/>
        </p:spPr>
        <p:txBody>
          <a:bodyPr anchor="b" anchorCtr="0" bIns="91440">
            <a:normAutofit/>
          </a:bodyPr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579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/>
        </p:spPr>
        <p:txBody>
          <a:bodyPr>
            <a:normAutofit/>
          </a:bodyPr>
          <a:p>
            <a:pPr eaLnBrk="1" hangingPunct="1" latinLnBrk="0" lvl="0"/>
            <a:r>
              <a:rPr kumimoji="0" lang="ru-RU" smtClean="0"/>
              <a:t>Образец текста</a:t>
            </a:r>
          </a:p>
          <a:p>
            <a:pPr eaLnBrk="1" hangingPunct="1" latinLnBrk="0" lvl="1"/>
            <a:r>
              <a:rPr kumimoji="0" lang="ru-RU" smtClean="0"/>
              <a:t>Второй уровень</a:t>
            </a:r>
          </a:p>
          <a:p>
            <a:pPr eaLnBrk="1" hangingPunct="1" latinLnBrk="0" lvl="2"/>
            <a:r>
              <a:rPr kumimoji="0" lang="ru-RU" smtClean="0"/>
              <a:t>Третий уровень</a:t>
            </a:r>
          </a:p>
          <a:p>
            <a:pPr eaLnBrk="1" hangingPunct="1" latinLnBrk="0" lvl="3"/>
            <a:r>
              <a:rPr kumimoji="0" lang="ru-RU" smtClean="0"/>
              <a:t>Четвертый уровень</a:t>
            </a:r>
          </a:p>
          <a:p>
            <a:pPr eaLnBrk="1" hangingPunct="1" latinLnBrk="0" lvl="4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48580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/>
        </p:spPr>
        <p:txBody>
          <a:bodyPr anchor="ctr" anchorCtr="0"/>
          <a:lstStyle>
            <a:lvl1pPr algn="r"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fld id="{7673E063-EF90-4547-A13A-BF5582ACA180}" type="datetime1">
              <a:rPr lang="ru-RU" smtClean="0"/>
              <a:t>01.02.2017</a:t>
            </a:fld>
            <a:endParaRPr dirty="0" lang="ru-RU"/>
          </a:p>
        </p:txBody>
      </p:sp>
      <p:sp>
        <p:nvSpPr>
          <p:cNvPr id="1048581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/>
        </p:spPr>
        <p:txBody>
          <a:bodyPr anchor="ctr" anchorCtr="0"/>
          <a:lstStyle>
            <a:lvl1pPr eaLnBrk="1" hangingPunct="1" latinLnBrk="0">
              <a:defRPr sz="1400" kumimoji="0">
                <a:solidFill>
                  <a:schemeClr val="tx2"/>
                </a:solidFill>
              </a:defRPr>
            </a:lvl1pPr>
          </a:lstStyle>
          <a:p>
            <a:endParaRPr dirty="0" lang="ru-RU"/>
          </a:p>
        </p:txBody>
      </p:sp>
      <p:sp>
        <p:nvSpPr>
          <p:cNvPr id="1048582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/>
          <a:solidFill>
            <a:schemeClr val="accent1"/>
          </a:solidFill>
        </p:spPr>
        <p:txBody>
          <a:bodyPr anchor="ctr" anchorCtr="1" bIns="0" lIns="0" rIns="0" tIns="0" wrap="none">
            <a:noAutofit/>
          </a:bodyPr>
          <a:lstStyle>
            <a:lvl1pPr algn="ctr" eaLnBrk="1" hangingPunct="1" latinLnBrk="0">
              <a:defRPr sz="1400" kumimoji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E7672E2-B945-4311-889D-CC3EF5D5FB6E}" type="slidenum">
              <a:rPr lang="ru-RU" smtClean="0"/>
              <a:t>‹#›</a:t>
            </a:fld>
            <a:endParaRPr dirty="0"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dt="0" ftr="0" hdr="0" sldNum="1"/>
  <p:txStyles>
    <p:titleStyle>
      <a:lvl1pPr algn="l" eaLnBrk="1" hangingPunct="1" latinLnBrk="0" rtl="0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l" eaLnBrk="1" hangingPunct="1" indent="-274320" latinLnBrk="0" marL="274320" rtl="0">
        <a:spcBef>
          <a:spcPts val="580"/>
        </a:spcBef>
        <a:buClr>
          <a:schemeClr val="accent1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548640" rtl="0">
        <a:spcBef>
          <a:spcPts val="370"/>
        </a:spcBef>
        <a:buClr>
          <a:schemeClr val="accent2"/>
        </a:buClr>
        <a:buSzPct val="85000"/>
        <a:buFont typeface="Wingdings 2"/>
        <a:buChar char="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22960" rtl="0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097280" rtl="0">
        <a:spcBef>
          <a:spcPts val="370"/>
        </a:spcBef>
        <a:buClr>
          <a:schemeClr val="accent3"/>
        </a:buClr>
        <a:buSzPct val="8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70"/>
        </a:spcBef>
        <a:buClr>
          <a:schemeClr val="accent3"/>
        </a:buClr>
        <a:buFontTx/>
        <a:buChar char="o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45920" rtl="0">
        <a:spcBef>
          <a:spcPts val="370"/>
        </a:spcBef>
        <a:buClr>
          <a:schemeClr val="accent3"/>
        </a:buClr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920240" rtl="0">
        <a:spcBef>
          <a:spcPts val="370"/>
        </a:spcBef>
        <a:buClr>
          <a:schemeClr val="accent2"/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194560" rtl="0">
        <a:spcBef>
          <a:spcPts val="370"/>
        </a:spcBef>
        <a:buClr>
          <a:schemeClr val="accent1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468880" rtl="0">
        <a:spcBef>
          <a:spcPts val="370"/>
        </a:spcBef>
        <a:buClr>
          <a:schemeClr val="accent2">
            <a:tint val="60000"/>
          </a:schemeClr>
        </a:buClr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7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7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7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image" Target="../media/image33.jpe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image" Target="../media/image36.jpe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image" Target="../media/image39.jpe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jpeg"/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6" Type="http://schemas.openxmlformats.org/officeDocument/2006/relationships/image" Target="../media/image45.jpeg"/><Relationship Id="rId7" Type="http://schemas.openxmlformats.org/officeDocument/2006/relationships/image" Target="../media/image46.png"/><Relationship Id="rId8" Type="http://schemas.openxmlformats.org/officeDocument/2006/relationships/slideLayout" Target="../slideLayouts/slideLayout7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Прямоугольник 2"/>
          <p:cNvSpPr/>
          <p:nvPr/>
        </p:nvSpPr>
        <p:spPr>
          <a:xfrm>
            <a:off x="683568" y="1340768"/>
            <a:ext cx="7848872" cy="14122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4400" i="1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ПРЕЗЕНТАЦИЯ:</a:t>
            </a:r>
          </a:p>
          <a:p>
            <a:pPr algn="ctr"/>
            <a:r>
              <a:rPr b="1" dirty="0" sz="4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«Автоматизация звука </a:t>
            </a:r>
            <a:r>
              <a:rPr b="1" dirty="0" sz="4400" lang="en-US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[</a:t>
            </a:r>
            <a:r>
              <a:rPr b="1" dirty="0" sz="4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</a:t>
            </a:r>
            <a:r>
              <a:rPr b="1" dirty="0" sz="4400" lang="en-US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]</a:t>
            </a:r>
            <a:r>
              <a:rPr b="1" dirty="0" sz="4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</a:p>
        </p:txBody>
      </p:sp>
      <p:pic>
        <p:nvPicPr>
          <p:cNvPr id="2097152" name="Рисунок 5" descr="Ц.pn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1547664" y="2924944"/>
            <a:ext cx="2782651" cy="3541394"/>
          </a:xfrm>
          <a:prstGeom prst="rect"/>
        </p:spPr>
      </p:pic>
      <p:sp>
        <p:nvSpPr>
          <p:cNvPr id="1048587" name=""/>
          <p:cNvSpPr txBox="1"/>
          <p:nvPr/>
        </p:nvSpPr>
        <p:spPr>
          <a:xfrm>
            <a:off x="4330315" y="3565889"/>
            <a:ext cx="4572000" cy="929639"/>
          </a:xfrm>
          <a:prstGeom prst="rect"/>
        </p:spPr>
        <p:txBody>
          <a:bodyPr rtlCol="0" wrap="square">
            <a:spAutoFit/>
          </a:bodyPr>
          <a:p>
            <a:r>
              <a:rPr sz="2800" lang="ru">
                <a:solidFill>
                  <a:srgbClr val="C00000"/>
                </a:solidFill>
              </a:rPr>
              <a:t>Р</a:t>
            </a:r>
            <a:r>
              <a:rPr sz="2800" lang="ru">
                <a:solidFill>
                  <a:srgbClr val="C00000"/>
                </a:solidFill>
              </a:rPr>
              <a:t>а</a:t>
            </a:r>
            <a:r>
              <a:rPr sz="2800" lang="ru">
                <a:solidFill>
                  <a:srgbClr val="C00000"/>
                </a:solidFill>
              </a:rPr>
              <a:t>з</a:t>
            </a:r>
            <a:r>
              <a:rPr sz="2800" lang="ru">
                <a:solidFill>
                  <a:srgbClr val="C00000"/>
                </a:solidFill>
              </a:rPr>
              <a:t>в</a:t>
            </a:r>
            <a:r>
              <a:rPr sz="2800" lang="ru">
                <a:solidFill>
                  <a:srgbClr val="C00000"/>
                </a:solidFill>
              </a:rPr>
              <a:t>и</a:t>
            </a:r>
            <a:r>
              <a:rPr sz="2800" lang="ru">
                <a:solidFill>
                  <a:srgbClr val="C00000"/>
                </a:solidFill>
              </a:rPr>
              <a:t>т</a:t>
            </a:r>
            <a:r>
              <a:rPr sz="2800" lang="ru">
                <a:solidFill>
                  <a:srgbClr val="C00000"/>
                </a:solidFill>
              </a:rPr>
              <a:t>и</a:t>
            </a:r>
            <a:r>
              <a:rPr sz="2800" lang="ru">
                <a:solidFill>
                  <a:srgbClr val="C00000"/>
                </a:solidFill>
              </a:rPr>
              <a:t>е</a:t>
            </a:r>
            <a:r>
              <a:rPr altLang="ru" sz="2800" lang="en-US">
                <a:solidFill>
                  <a:srgbClr val="C00000"/>
                </a:solidFill>
              </a:rPr>
              <a:t> </a:t>
            </a:r>
            <a:r>
              <a:rPr altLang="ru" sz="2800" lang="ru">
                <a:solidFill>
                  <a:srgbClr val="C00000"/>
                </a:solidFill>
              </a:rPr>
              <a:t>р</a:t>
            </a:r>
            <a:r>
              <a:rPr altLang="ru" sz="2800" lang="ru">
                <a:solidFill>
                  <a:srgbClr val="C00000"/>
                </a:solidFill>
              </a:rPr>
              <a:t>е</a:t>
            </a:r>
            <a:r>
              <a:rPr altLang="ru" sz="2800" lang="ru">
                <a:solidFill>
                  <a:srgbClr val="C00000"/>
                </a:solidFill>
              </a:rPr>
              <a:t>ч</a:t>
            </a:r>
            <a:r>
              <a:rPr altLang="ru" sz="2800" lang="ru">
                <a:solidFill>
                  <a:srgbClr val="C00000"/>
                </a:solidFill>
              </a:rPr>
              <a:t>и</a:t>
            </a:r>
            <a:r>
              <a:rPr altLang="ru" sz="2800" lang="en-US">
                <a:solidFill>
                  <a:srgbClr val="C00000"/>
                </a:solidFill>
              </a:rPr>
              <a:t> </a:t>
            </a:r>
            <a:r>
              <a:rPr altLang="ru" sz="2800" lang="ru">
                <a:solidFill>
                  <a:srgbClr val="C00000"/>
                </a:solidFill>
              </a:rPr>
              <a:t>в</a:t>
            </a:r>
            <a:r>
              <a:rPr altLang="ru" sz="2800" lang="en-US">
                <a:solidFill>
                  <a:srgbClr val="C00000"/>
                </a:solidFill>
              </a:rPr>
              <a:t> </a:t>
            </a:r>
            <a:r>
              <a:rPr altLang="ru" sz="2800" lang="ru">
                <a:solidFill>
                  <a:srgbClr val="C00000"/>
                </a:solidFill>
              </a:rPr>
              <a:t>с</a:t>
            </a:r>
            <a:r>
              <a:rPr altLang="ru" sz="2800" lang="ru">
                <a:solidFill>
                  <a:srgbClr val="C00000"/>
                </a:solidFill>
              </a:rPr>
              <a:t>р</a:t>
            </a:r>
            <a:r>
              <a:rPr altLang="ru" sz="2800" lang="ru">
                <a:solidFill>
                  <a:srgbClr val="C00000"/>
                </a:solidFill>
              </a:rPr>
              <a:t>е</a:t>
            </a:r>
            <a:r>
              <a:rPr altLang="ru" sz="2800" lang="ru">
                <a:solidFill>
                  <a:srgbClr val="C00000"/>
                </a:solidFill>
              </a:rPr>
              <a:t>д</a:t>
            </a:r>
            <a:r>
              <a:rPr altLang="ru" sz="2800" lang="ru">
                <a:solidFill>
                  <a:srgbClr val="C00000"/>
                </a:solidFill>
              </a:rPr>
              <a:t>н</a:t>
            </a:r>
            <a:r>
              <a:rPr altLang="ru" sz="2800" lang="ru">
                <a:solidFill>
                  <a:srgbClr val="C00000"/>
                </a:solidFill>
              </a:rPr>
              <a:t>е</a:t>
            </a:r>
            <a:r>
              <a:rPr altLang="ru" sz="2800" lang="ru">
                <a:solidFill>
                  <a:srgbClr val="C00000"/>
                </a:solidFill>
              </a:rPr>
              <a:t>й</a:t>
            </a:r>
            <a:r>
              <a:rPr altLang="ru" sz="2800" lang="en-US">
                <a:solidFill>
                  <a:srgbClr val="C00000"/>
                </a:solidFill>
              </a:rPr>
              <a:t> </a:t>
            </a:r>
            <a:r>
              <a:rPr altLang="ru" sz="2800" lang="ru">
                <a:solidFill>
                  <a:srgbClr val="C00000"/>
                </a:solidFill>
              </a:rPr>
              <a:t>г</a:t>
            </a:r>
            <a:r>
              <a:rPr altLang="ru" sz="2800" lang="ru">
                <a:solidFill>
                  <a:srgbClr val="C00000"/>
                </a:solidFill>
              </a:rPr>
              <a:t>р</a:t>
            </a:r>
            <a:r>
              <a:rPr altLang="ru" sz="2800" lang="ru">
                <a:solidFill>
                  <a:srgbClr val="C00000"/>
                </a:solidFill>
              </a:rPr>
              <a:t>у</a:t>
            </a:r>
            <a:r>
              <a:rPr altLang="ru" sz="2800" lang="ru">
                <a:solidFill>
                  <a:srgbClr val="C00000"/>
                </a:solidFill>
              </a:rPr>
              <a:t>п</a:t>
            </a:r>
            <a:r>
              <a:rPr altLang="ru" sz="2800" lang="ru">
                <a:solidFill>
                  <a:srgbClr val="C00000"/>
                </a:solidFill>
              </a:rPr>
              <a:t>п</a:t>
            </a:r>
            <a:r>
              <a:rPr altLang="ru" sz="2800" lang="ru">
                <a:solidFill>
                  <a:srgbClr val="C00000"/>
                </a:solidFill>
              </a:rPr>
              <a:t>е</a:t>
            </a:r>
            <a:endParaRPr sz="2800"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5313"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10</a:t>
            </a:fld>
            <a:endParaRPr dirty="0" lang="ru-RU"/>
          </a:p>
        </p:txBody>
      </p:sp>
      <p:sp>
        <p:nvSpPr>
          <p:cNvPr id="1048620" name="Прямоугольник 6"/>
          <p:cNvSpPr/>
          <p:nvPr/>
        </p:nvSpPr>
        <p:spPr>
          <a:xfrm>
            <a:off x="1711044" y="3356992"/>
            <a:ext cx="708848" cy="369332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овца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48621" name="Прямоугольник 7"/>
          <p:cNvSpPr/>
          <p:nvPr/>
        </p:nvSpPr>
        <p:spPr>
          <a:xfrm>
            <a:off x="6072274" y="3212976"/>
            <a:ext cx="771365" cy="369332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овцы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48622" name="Прямоугольник 9"/>
          <p:cNvSpPr/>
          <p:nvPr/>
        </p:nvSpPr>
        <p:spPr>
          <a:xfrm>
            <a:off x="1691680" y="6165304"/>
            <a:ext cx="944880" cy="3581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синица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48623" name="Прямоугольник 10"/>
          <p:cNvSpPr/>
          <p:nvPr/>
        </p:nvSpPr>
        <p:spPr>
          <a:xfrm>
            <a:off x="5959261" y="6237312"/>
            <a:ext cx="995681" cy="3581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синицы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66" name="Рисунок 11" descr="049050053048056055051050049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l="12328" t="9539" r="14272" b="8541"/>
          <a:stretch>
            <a:fillRect/>
          </a:stretch>
        </p:blipFill>
        <p:spPr>
          <a:xfrm>
            <a:off x="827584" y="476672"/>
            <a:ext cx="2736304" cy="2736304"/>
          </a:xfrm>
          <a:prstGeom prst="rect"/>
        </p:spPr>
      </p:pic>
      <p:pic>
        <p:nvPicPr>
          <p:cNvPr id="2097167" name="Рисунок 12" descr="Flock_of_sheep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t="19550"/>
          <a:stretch>
            <a:fillRect/>
          </a:stretch>
        </p:blipFill>
        <p:spPr>
          <a:xfrm>
            <a:off x="5292080" y="332656"/>
            <a:ext cx="2304256" cy="2818223"/>
          </a:xfrm>
          <a:prstGeom prst="rect"/>
        </p:spPr>
      </p:pic>
      <p:pic>
        <p:nvPicPr>
          <p:cNvPr id="2097168" name="Рисунок 13" descr="sinici_ptici.jpg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rcRect l="34590" t="21077" r="9811" b="16421"/>
          <a:stretch>
            <a:fillRect/>
          </a:stretch>
        </p:blipFill>
        <p:spPr>
          <a:xfrm>
            <a:off x="899592" y="3789040"/>
            <a:ext cx="2818360" cy="2376264"/>
          </a:xfrm>
          <a:prstGeom prst="rect"/>
        </p:spPr>
      </p:pic>
      <p:pic>
        <p:nvPicPr>
          <p:cNvPr id="2097169" name="Рисунок 14" descr="42-25155719_Parus_major.jpg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rcRect l="20574" t="15066" r="23672"/>
          <a:stretch>
            <a:fillRect/>
          </a:stretch>
        </p:blipFill>
        <p:spPr>
          <a:xfrm>
            <a:off x="5148064" y="3573016"/>
            <a:ext cx="2592288" cy="2626076"/>
          </a:xfrm>
          <a:prstGeom prst="rect"/>
        </p:spPr>
      </p:pic>
    </p:spTree>
  </p:cSld>
  <p:clrMapOvr>
    <a:masterClrMapping/>
  </p:clrMapOvr>
  <p:transition advTm="10219">
    <p:strip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11</a:t>
            </a:fld>
            <a:endParaRPr dirty="0" lang="ru-RU"/>
          </a:p>
        </p:txBody>
      </p:sp>
      <p:sp>
        <p:nvSpPr>
          <p:cNvPr id="1048625" name="Прямоугольник 2"/>
          <p:cNvSpPr/>
          <p:nvPr/>
        </p:nvSpPr>
        <p:spPr>
          <a:xfrm>
            <a:off x="2173396" y="260648"/>
            <a:ext cx="4640581" cy="8915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5400" lang="en-US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3. </a:t>
            </a:r>
            <a:r>
              <a:rPr b="1" dirty="0" sz="5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«Посчитай»</a:t>
            </a:r>
            <a:endParaRPr b="1" cap="none" dirty="0" sz="5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97170" name="Рисунок 8" descr="g1985227642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t="50000" r="50000"/>
          <a:stretch>
            <a:fillRect/>
          </a:stretch>
        </p:blipFill>
        <p:spPr>
          <a:xfrm>
            <a:off x="3707904" y="2708920"/>
            <a:ext cx="1905000" cy="1905000"/>
          </a:xfrm>
          <a:prstGeom prst="rect"/>
        </p:spPr>
      </p:pic>
      <p:pic>
        <p:nvPicPr>
          <p:cNvPr id="2097171" name="Рисунок 9" descr="g1985227642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t="50000" r="50000"/>
          <a:stretch>
            <a:fillRect/>
          </a:stretch>
        </p:blipFill>
        <p:spPr>
          <a:xfrm>
            <a:off x="971600" y="1556792"/>
            <a:ext cx="1905000" cy="1905000"/>
          </a:xfrm>
          <a:prstGeom prst="rect"/>
        </p:spPr>
      </p:pic>
      <p:pic>
        <p:nvPicPr>
          <p:cNvPr id="2097172" name="Рисунок 10" descr="g1985227642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t="50000" r="50000"/>
          <a:stretch>
            <a:fillRect/>
          </a:stretch>
        </p:blipFill>
        <p:spPr>
          <a:xfrm>
            <a:off x="6372200" y="1628800"/>
            <a:ext cx="1905000" cy="1905000"/>
          </a:xfrm>
          <a:prstGeom prst="rect"/>
        </p:spPr>
      </p:pic>
      <p:pic>
        <p:nvPicPr>
          <p:cNvPr id="2097173" name="Рисунок 11" descr="g1985227642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t="50000" r="50000"/>
          <a:stretch>
            <a:fillRect/>
          </a:stretch>
        </p:blipFill>
        <p:spPr>
          <a:xfrm>
            <a:off x="971600" y="4221088"/>
            <a:ext cx="1905000" cy="1905000"/>
          </a:xfrm>
          <a:prstGeom prst="rect"/>
        </p:spPr>
      </p:pic>
      <p:pic>
        <p:nvPicPr>
          <p:cNvPr id="2097174" name="Рисунок 12" descr="g1985227642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t="50000" r="50000"/>
          <a:stretch>
            <a:fillRect/>
          </a:stretch>
        </p:blipFill>
        <p:spPr>
          <a:xfrm>
            <a:off x="6372200" y="4293096"/>
            <a:ext cx="1905000" cy="1905000"/>
          </a:xfrm>
          <a:prstGeom prst="rect"/>
        </p:spPr>
      </p:pic>
    </p:spTree>
  </p:cSld>
  <p:clrMapOvr>
    <a:masterClrMapping/>
  </p:clrMapOvr>
  <p:transition advTm="15344">
    <p:strips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12</a:t>
            </a:fld>
            <a:endParaRPr dirty="0" lang="ru-RU"/>
          </a:p>
        </p:txBody>
      </p:sp>
      <p:pic>
        <p:nvPicPr>
          <p:cNvPr id="2097175" name="Рисунок 7" descr="ma-3231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3228975" y="1772815"/>
            <a:ext cx="2380900" cy="3799309"/>
          </a:xfrm>
          <a:prstGeom prst="rect"/>
        </p:spPr>
      </p:pic>
      <p:pic>
        <p:nvPicPr>
          <p:cNvPr id="2097176" name="Рисунок 8" descr="ma-3231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3203848" y="1772816"/>
            <a:ext cx="2380900" cy="3799309"/>
          </a:xfrm>
          <a:prstGeom prst="rect"/>
        </p:spPr>
      </p:pic>
      <p:pic>
        <p:nvPicPr>
          <p:cNvPr id="2097177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611560" y="133747"/>
            <a:ext cx="2110150" cy="3367261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78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683568" y="3356992"/>
            <a:ext cx="1944216" cy="3102473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79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6372200" y="3284984"/>
            <a:ext cx="2110150" cy="3367261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80" name="Рисунок 13" descr="ma-3231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940152" y="260648"/>
            <a:ext cx="1934904" cy="3087613"/>
          </a:xfrm>
          <a:prstGeom prst="rect"/>
        </p:spPr>
      </p:pic>
    </p:spTree>
  </p:cSld>
  <p:clrMapOvr>
    <a:masterClrMapping/>
  </p:clrMapOvr>
  <p:transition advTm="14860">
    <p:strips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13</a:t>
            </a:fld>
            <a:endParaRPr dirty="0" lang="ru-RU"/>
          </a:p>
        </p:txBody>
      </p:sp>
      <p:pic>
        <p:nvPicPr>
          <p:cNvPr id="2097181" name="Рисунок 7" descr="indenas.gif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3419872" y="2060848"/>
            <a:ext cx="2880320" cy="2992006"/>
          </a:xfrm>
          <a:prstGeom prst="rect"/>
        </p:spPr>
      </p:pic>
      <p:pic>
        <p:nvPicPr>
          <p:cNvPr id="2097182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5940152" y="260648"/>
            <a:ext cx="2895600" cy="3009900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83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683568" y="3501008"/>
            <a:ext cx="2895600" cy="3009900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84" name="Рисунок 10" descr="indenas.gif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39552" y="485048"/>
            <a:ext cx="2664296" cy="2767606"/>
          </a:xfrm>
          <a:prstGeom prst="rect"/>
        </p:spPr>
      </p:pic>
      <p:pic>
        <p:nvPicPr>
          <p:cNvPr id="2097185" name="Рисунок 11" descr="indenas.gif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6228184" y="3789040"/>
            <a:ext cx="2603040" cy="2703974"/>
          </a:xfrm>
          <a:prstGeom prst="rect"/>
        </p:spPr>
      </p:pic>
    </p:spTree>
  </p:cSld>
  <p:clrMapOvr>
    <a:masterClrMapping/>
  </p:clrMapOvr>
  <p:transition advTm="15171">
    <p:strips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14</a:t>
            </a:fld>
            <a:endParaRPr dirty="0" lang="ru-RU"/>
          </a:p>
        </p:txBody>
      </p:sp>
      <p:sp>
        <p:nvSpPr>
          <p:cNvPr id="1048629" name="Прямоугольник 3"/>
          <p:cNvSpPr/>
          <p:nvPr/>
        </p:nvSpPr>
        <p:spPr>
          <a:xfrm>
            <a:off x="1547664" y="260648"/>
            <a:ext cx="6264696" cy="8915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5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 «Звери-мамы»</a:t>
            </a:r>
            <a:endParaRPr b="1" cap="none" dirty="0" sz="5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97186" name="Рисунок 8" descr="firefoxhasanewaddon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l="10688" t="23867" r="4641" b="12667"/>
          <a:stretch>
            <a:fillRect/>
          </a:stretch>
        </p:blipFill>
        <p:spPr>
          <a:xfrm>
            <a:off x="255756" y="1484784"/>
            <a:ext cx="4388252" cy="2664296"/>
          </a:xfrm>
          <a:prstGeom prst="rect"/>
        </p:spPr>
      </p:pic>
      <p:pic>
        <p:nvPicPr>
          <p:cNvPr id="2097187" name="Рисунок 9" descr="0_5a292_a9ff9db4_L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l="6385" t="2614" r="8808" b="2614"/>
          <a:stretch>
            <a:fillRect/>
          </a:stretch>
        </p:blipFill>
        <p:spPr>
          <a:xfrm>
            <a:off x="5004048" y="2708920"/>
            <a:ext cx="3744416" cy="3102516"/>
          </a:xfrm>
          <a:prstGeom prst="rect"/>
        </p:spPr>
      </p:pic>
      <p:sp>
        <p:nvSpPr>
          <p:cNvPr id="1048630" name="Прямоугольник 10"/>
          <p:cNvSpPr/>
          <p:nvPr/>
        </p:nvSpPr>
        <p:spPr>
          <a:xfrm>
            <a:off x="1979712" y="4221088"/>
            <a:ext cx="944880" cy="3581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лисица</a:t>
            </a:r>
            <a:endParaRPr b="1" cap="none" dirty="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31" name="Прямоугольник 11"/>
          <p:cNvSpPr/>
          <p:nvPr/>
        </p:nvSpPr>
        <p:spPr>
          <a:xfrm>
            <a:off x="6372200" y="5877272"/>
            <a:ext cx="1084580" cy="3581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волчица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advTm="9985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15</a:t>
            </a:fld>
            <a:endParaRPr dirty="0" lang="ru-RU"/>
          </a:p>
        </p:txBody>
      </p:sp>
      <p:sp>
        <p:nvSpPr>
          <p:cNvPr id="1048633" name="Прямоугольник 10"/>
          <p:cNvSpPr/>
          <p:nvPr/>
        </p:nvSpPr>
        <p:spPr>
          <a:xfrm>
            <a:off x="1619672" y="4653136"/>
            <a:ext cx="1404552" cy="369332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медведица</a:t>
            </a:r>
            <a:endParaRPr b="1" cap="none" dirty="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34" name="Прямоугольник 11"/>
          <p:cNvSpPr/>
          <p:nvPr/>
        </p:nvSpPr>
        <p:spPr>
          <a:xfrm>
            <a:off x="6235399" y="5949280"/>
            <a:ext cx="944880" cy="3581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ослица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88" name="Рисунок 7" descr="0222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t="8344" b="5369"/>
          <a:stretch>
            <a:fillRect/>
          </a:stretch>
        </p:blipFill>
        <p:spPr>
          <a:xfrm>
            <a:off x="539552" y="332656"/>
            <a:ext cx="3630168" cy="4176464"/>
          </a:xfrm>
          <a:prstGeom prst="rect"/>
        </p:spPr>
      </p:pic>
      <p:pic>
        <p:nvPicPr>
          <p:cNvPr id="2097189" name="Рисунок 12" descr="0_671c9_7e104c61_XL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l="11150" t="9051" r="10101" b="4851"/>
          <a:stretch>
            <a:fillRect/>
          </a:stretch>
        </p:blipFill>
        <p:spPr>
          <a:xfrm>
            <a:off x="4716016" y="1628800"/>
            <a:ext cx="3888432" cy="4251352"/>
          </a:xfrm>
          <a:prstGeom prst="rect"/>
        </p:spPr>
      </p:pic>
    </p:spTree>
  </p:cSld>
  <p:clrMapOvr>
    <a:masterClrMapping/>
  </p:clrMapOvr>
  <p:transition advTm="11031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16</a:t>
            </a:fld>
            <a:endParaRPr dirty="0" lang="ru-RU"/>
          </a:p>
        </p:txBody>
      </p:sp>
      <p:sp>
        <p:nvSpPr>
          <p:cNvPr id="1048636" name="Прямоугольник 10"/>
          <p:cNvSpPr/>
          <p:nvPr/>
        </p:nvSpPr>
        <p:spPr>
          <a:xfrm>
            <a:off x="2123728" y="3717032"/>
            <a:ext cx="957580" cy="3581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львица</a:t>
            </a:r>
            <a:endParaRPr b="1" cap="none" dirty="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37" name="Прямоугольник 11"/>
          <p:cNvSpPr/>
          <p:nvPr/>
        </p:nvSpPr>
        <p:spPr>
          <a:xfrm>
            <a:off x="6516216" y="6165304"/>
            <a:ext cx="1564787" cy="369332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верблюдица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90" name="Рисунок 6" descr="39665_485317403781_560223781_6944700_1807601_n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l="3932" r="1274" b="9591"/>
          <a:stretch>
            <a:fillRect/>
          </a:stretch>
        </p:blipFill>
        <p:spPr>
          <a:xfrm>
            <a:off x="251520" y="404664"/>
            <a:ext cx="4735165" cy="3168352"/>
          </a:xfrm>
          <a:prstGeom prst="rect"/>
        </p:spPr>
      </p:pic>
      <p:pic>
        <p:nvPicPr>
          <p:cNvPr id="2097191" name="Рисунок 8" descr="1314563781_100001_l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l="10626" r="18500"/>
          <a:stretch>
            <a:fillRect/>
          </a:stretch>
        </p:blipFill>
        <p:spPr>
          <a:xfrm>
            <a:off x="5262874" y="1916832"/>
            <a:ext cx="3701614" cy="4099904"/>
          </a:xfrm>
          <a:prstGeom prst="rect"/>
        </p:spPr>
      </p:pic>
    </p:spTree>
  </p:cSld>
  <p:clrMapOvr>
    <a:masterClrMapping/>
  </p:clrMapOvr>
  <p:transition advTm="10500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17</a:t>
            </a:fld>
            <a:endParaRPr dirty="0" lang="ru-RU"/>
          </a:p>
        </p:txBody>
      </p:sp>
      <p:sp>
        <p:nvSpPr>
          <p:cNvPr id="1048639" name="Прямоугольник 2"/>
          <p:cNvSpPr/>
          <p:nvPr/>
        </p:nvSpPr>
        <p:spPr>
          <a:xfrm>
            <a:off x="706844" y="188640"/>
            <a:ext cx="7371080" cy="8915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5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r>
              <a:rPr b="1" cap="none" dirty="0" sz="5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«Что где хранится?» </a:t>
            </a:r>
            <a:endParaRPr b="1" cap="none" dirty="0" sz="5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40" name="Прямоугольник 5"/>
          <p:cNvSpPr/>
          <p:nvPr/>
        </p:nvSpPr>
        <p:spPr>
          <a:xfrm>
            <a:off x="755576" y="1916832"/>
            <a:ext cx="3649981" cy="4470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r>
              <a:rPr b="1" cap="none" dirty="0" sz="2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Сухари - … (в сухарнице)</a:t>
            </a:r>
            <a:endParaRPr b="1" cap="none" dirty="0" sz="2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41" name="Прямоугольник 6"/>
          <p:cNvSpPr/>
          <p:nvPr/>
        </p:nvSpPr>
        <p:spPr>
          <a:xfrm>
            <a:off x="899592" y="3573016"/>
            <a:ext cx="2952328" cy="461665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Суп - … (в супнице)</a:t>
            </a:r>
            <a:endParaRPr b="1" dirty="0" sz="240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92" name="Рисунок 7" descr="cuxarnisa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t="10401" b="14000"/>
          <a:stretch>
            <a:fillRect/>
          </a:stretch>
        </p:blipFill>
        <p:spPr>
          <a:xfrm>
            <a:off x="5148064" y="1052736"/>
            <a:ext cx="2520280" cy="1379703"/>
          </a:xfrm>
          <a:prstGeom prst="rect"/>
        </p:spPr>
      </p:pic>
      <p:pic>
        <p:nvPicPr>
          <p:cNvPr id="2097193" name="Рисунок 8" descr="16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t="8001" b="13251"/>
          <a:stretch>
            <a:fillRect/>
          </a:stretch>
        </p:blipFill>
        <p:spPr>
          <a:xfrm>
            <a:off x="5076056" y="2492896"/>
            <a:ext cx="2636912" cy="2076539"/>
          </a:xfrm>
          <a:prstGeom prst="rect"/>
        </p:spPr>
      </p:pic>
      <p:sp>
        <p:nvSpPr>
          <p:cNvPr id="1048642" name="Прямоугольник 9"/>
          <p:cNvSpPr/>
          <p:nvPr/>
        </p:nvSpPr>
        <p:spPr>
          <a:xfrm>
            <a:off x="899592" y="5373216"/>
            <a:ext cx="3218180" cy="447040"/>
          </a:xfrm>
          <a:prstGeom prst="rect"/>
        </p:spPr>
        <p:txBody>
          <a:bodyPr wrap="none">
            <a:spAutoFit/>
          </a:bodyPr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Хлеб - … (в хлебнице)</a:t>
            </a:r>
            <a:endParaRPr b="1" dirty="0" sz="240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94" name="Рисунок 10" descr="magazin-4e83c917263f7.jpg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rcRect l="3129" t="19760" r="4641" b="21273"/>
          <a:stretch>
            <a:fillRect/>
          </a:stretch>
        </p:blipFill>
        <p:spPr>
          <a:xfrm>
            <a:off x="5076056" y="4725144"/>
            <a:ext cx="2808312" cy="1795478"/>
          </a:xfrm>
          <a:prstGeom prst="rect"/>
        </p:spPr>
      </p:pic>
    </p:spTree>
  </p:cSld>
  <p:clrMapOvr>
    <a:masterClrMapping/>
  </p:clrMapOvr>
  <p:transition advTm="10234">
    <p:zoom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18</a:t>
            </a:fld>
            <a:endParaRPr dirty="0" lang="ru-RU"/>
          </a:p>
        </p:txBody>
      </p:sp>
      <p:sp>
        <p:nvSpPr>
          <p:cNvPr id="1048644" name="Прямоугольник 4"/>
          <p:cNvSpPr/>
          <p:nvPr/>
        </p:nvSpPr>
        <p:spPr>
          <a:xfrm>
            <a:off x="467544" y="1124744"/>
            <a:ext cx="4608512" cy="461665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Конфеты - … (в </a:t>
            </a:r>
            <a:r>
              <a:rPr b="1" dirty="0" sz="2400" lang="ru-RU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конфетнице</a:t>
            </a:r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</a:t>
            </a:r>
            <a:endParaRPr b="1" dirty="0" sz="240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48645" name="Прямоугольник 5"/>
          <p:cNvSpPr/>
          <p:nvPr/>
        </p:nvSpPr>
        <p:spPr>
          <a:xfrm>
            <a:off x="683568" y="3212976"/>
            <a:ext cx="3600400" cy="461665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Сахар - … (в сахарнице)</a:t>
            </a:r>
            <a:endParaRPr b="1" dirty="0" sz="240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95" name="Рисунок 6" descr="149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292080" y="188640"/>
            <a:ext cx="2741290" cy="2055968"/>
          </a:xfrm>
          <a:prstGeom prst="rect"/>
        </p:spPr>
      </p:pic>
      <p:pic>
        <p:nvPicPr>
          <p:cNvPr id="2097196" name="Рисунок 7" descr="00019058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t="28323" r="9681"/>
          <a:stretch>
            <a:fillRect/>
          </a:stretch>
        </p:blipFill>
        <p:spPr>
          <a:xfrm>
            <a:off x="5004048" y="2204864"/>
            <a:ext cx="3361556" cy="2480976"/>
          </a:xfrm>
          <a:prstGeom prst="rect"/>
        </p:spPr>
      </p:pic>
      <p:sp>
        <p:nvSpPr>
          <p:cNvPr id="1048646" name="Прямоугольник 8"/>
          <p:cNvSpPr/>
          <p:nvPr/>
        </p:nvSpPr>
        <p:spPr>
          <a:xfrm>
            <a:off x="827584" y="5157192"/>
            <a:ext cx="3535681" cy="447041"/>
          </a:xfrm>
          <a:prstGeom prst="rect"/>
        </p:spPr>
        <p:txBody>
          <a:bodyPr wrap="none">
            <a:spAutoFit/>
          </a:bodyPr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Мыло - … (в мыльнице)</a:t>
            </a:r>
            <a:endParaRPr b="1" dirty="0" sz="240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97" name="Рисунок 9" descr="130319_enl.jpg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rcRect l="8421" t="23540" r="10310" b="29210"/>
          <a:stretch>
            <a:fillRect/>
          </a:stretch>
        </p:blipFill>
        <p:spPr>
          <a:xfrm>
            <a:off x="5220072" y="4581128"/>
            <a:ext cx="3096344" cy="1800200"/>
          </a:xfrm>
          <a:prstGeom prst="rect"/>
        </p:spPr>
      </p:pic>
    </p:spTree>
  </p:cSld>
  <p:clrMapOvr>
    <a:masterClrMapping/>
  </p:clrMapOvr>
  <p:transition advTm="10172">
    <p:zoom dir="in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19</a:t>
            </a:fld>
            <a:endParaRPr dirty="0" lang="ru-RU"/>
          </a:p>
        </p:txBody>
      </p:sp>
      <p:sp>
        <p:nvSpPr>
          <p:cNvPr id="1048648" name="Прямоугольник 2"/>
          <p:cNvSpPr/>
          <p:nvPr/>
        </p:nvSpPr>
        <p:spPr>
          <a:xfrm>
            <a:off x="1979712" y="188640"/>
            <a:ext cx="4945380" cy="8153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48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r>
              <a:rPr b="1" cap="none" dirty="0" sz="4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«</a:t>
            </a:r>
            <a:r>
              <a:rPr b="1" dirty="0" sz="48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Выдумщики</a:t>
            </a:r>
            <a:r>
              <a:rPr b="1" cap="none" dirty="0" sz="4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  <a:endParaRPr b="1" cap="none" dirty="0" sz="48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49" name="Прямоугольник 6"/>
          <p:cNvSpPr/>
          <p:nvPr/>
        </p:nvSpPr>
        <p:spPr>
          <a:xfrm>
            <a:off x="179512" y="3284984"/>
            <a:ext cx="8964488" cy="29997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Вова - выдумщик, Катя - … (выдумщица), Оля и Юля - … (выдумщицы).</a:t>
            </a:r>
          </a:p>
          <a:p>
            <a:r>
              <a:rPr b="1" cap="none" dirty="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Вова - волшебник, Катя - … (волшебница), Оля и Юля - … (волшебницы).</a:t>
            </a:r>
          </a:p>
          <a:p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Вова - охотник, Катя - … (охотница), Оля и Юля - … (охотницы).</a:t>
            </a:r>
          </a:p>
          <a:p>
            <a:r>
              <a:rPr b="1" cap="none" dirty="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Вова - писатель, Катя - … (писательница), Оля и Юля - … </a:t>
            </a:r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(писательницы).</a:t>
            </a:r>
            <a:endParaRPr b="1" cap="none" dirty="0" lang="ru-RU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Вова - певец, Катя - … (певица), Оля и Юля - … (певицы).</a:t>
            </a:r>
          </a:p>
          <a:p>
            <a:r>
              <a:rPr b="1" cap="none" dirty="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Вова - учитель, Катя - … (учительница), Оля и Юля - …(учительницы).</a:t>
            </a:r>
          </a:p>
          <a:p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Вова - воспитатель, Катя - … </a:t>
            </a:r>
            <a:r>
              <a:rPr b="1" dirty="0" sz="16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(воспитательница), </a:t>
            </a:r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Оля и Юля - … </a:t>
            </a:r>
            <a:r>
              <a:rPr b="1" dirty="0" sz="16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(воспитательницы).</a:t>
            </a:r>
          </a:p>
          <a:p>
            <a:r>
              <a:rPr b="1" cap="none" dirty="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Вова - модник,  Катя - … (модница), Оля и Юля - … (модницы).</a:t>
            </a:r>
          </a:p>
          <a:p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Вова – умник, Катя - … (умница), Оля и Юля - … (умницы).</a:t>
            </a:r>
            <a:endParaRPr b="1" cap="none" dirty="0" lang="ru-RU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Вова – затейник, Катя - … (затейница), Оля и Юля - … (затейницы).</a:t>
            </a:r>
            <a:endParaRPr b="1" cap="none" dirty="0" lang="ru-RU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endParaRPr b="1" cap="none" dirty="0" sz="16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97198" name="Рисунок 4" descr="CZ1149.pn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67544" y="980728"/>
            <a:ext cx="2040632" cy="2340073"/>
          </a:xfrm>
          <a:prstGeom prst="rect"/>
        </p:spPr>
      </p:pic>
      <p:pic>
        <p:nvPicPr>
          <p:cNvPr id="2097199" name="Рисунок 8" descr="7e13f9b985a7.pn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l="42005" r="6990"/>
          <a:stretch>
            <a:fillRect/>
          </a:stretch>
        </p:blipFill>
        <p:spPr>
          <a:xfrm>
            <a:off x="6156176" y="1196752"/>
            <a:ext cx="1224136" cy="2400000"/>
          </a:xfrm>
          <a:prstGeom prst="rect"/>
        </p:spPr>
      </p:pic>
      <p:pic>
        <p:nvPicPr>
          <p:cNvPr id="2097200" name="Рисунок 10" descr="7e13f9b985a7.pn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l="42005" r="6990"/>
          <a:stretch>
            <a:fillRect/>
          </a:stretch>
        </p:blipFill>
        <p:spPr>
          <a:xfrm>
            <a:off x="5436096" y="1052736"/>
            <a:ext cx="1224136" cy="2400000"/>
          </a:xfrm>
          <a:prstGeom prst="rect"/>
        </p:spPr>
      </p:pic>
      <p:pic>
        <p:nvPicPr>
          <p:cNvPr id="2097201" name="Рисунок 9" descr="babies9p.jpg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rcRect l="35294" t="61080" r="35294"/>
          <a:stretch>
            <a:fillRect/>
          </a:stretch>
        </p:blipFill>
        <p:spPr>
          <a:xfrm>
            <a:off x="3275856" y="927410"/>
            <a:ext cx="1224136" cy="2289406"/>
          </a:xfrm>
          <a:prstGeom prst="rect"/>
        </p:spPr>
      </p:pic>
    </p:spTree>
  </p:cSld>
  <p:clrMapOvr>
    <a:masterClrMapping/>
  </p:clrMapOvr>
  <p:transition advTm="45391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2</a:t>
            </a:fld>
            <a:endParaRPr dirty="0" lang="ru-RU"/>
          </a:p>
        </p:txBody>
      </p:sp>
      <p:sp>
        <p:nvSpPr>
          <p:cNvPr id="1048589" name="Прямоугольник 2"/>
          <p:cNvSpPr/>
          <p:nvPr/>
        </p:nvSpPr>
        <p:spPr>
          <a:xfrm>
            <a:off x="3765785" y="2967335"/>
            <a:ext cx="226344" cy="338554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r>
              <a:rPr dirty="0" sz="1600" lang="ru-RU" smtClean="0"/>
              <a:t>.</a:t>
            </a:r>
            <a:endParaRPr dirty="0" sz="1600" lang="ru-RU"/>
          </a:p>
        </p:txBody>
      </p:sp>
      <p:sp>
        <p:nvSpPr>
          <p:cNvPr id="1048590" name="Прямоугольник 3"/>
          <p:cNvSpPr/>
          <p:nvPr/>
        </p:nvSpPr>
        <p:spPr>
          <a:xfrm>
            <a:off x="458509" y="620688"/>
            <a:ext cx="8031481" cy="5006341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4800" i="1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</a:t>
            </a:r>
            <a:r>
              <a:rPr b="1" dirty="0" sz="4800" i="1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АДАЧИ</a:t>
            </a:r>
            <a:r>
              <a:rPr b="1" cap="none" dirty="0" sz="4800" i="1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:</a:t>
            </a:r>
            <a:endParaRPr b="1" cap="none" dirty="0" sz="4800" i="1" lang="en-US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endParaRPr b="1" cap="none" dirty="0" sz="2800" i="1" lang="ru-RU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>
              <a:buFontTx/>
              <a:buChar char="-"/>
            </a:pPr>
            <a:r>
              <a:rPr b="1" cap="none" dirty="0" sz="2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автоматизация звука [Ц] в словах, </a:t>
            </a:r>
            <a:endParaRPr b="1" cap="none" dirty="0" sz="2800" lang="en-US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b="1" cap="none" dirty="0" sz="2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предложениях и связной речи;</a:t>
            </a:r>
          </a:p>
          <a:p>
            <a:r>
              <a:rPr b="1" cap="none" dirty="0" sz="2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 развитие логического мышления;</a:t>
            </a:r>
          </a:p>
          <a:p>
            <a:pPr>
              <a:buFontTx/>
              <a:buChar char="-"/>
            </a:pPr>
            <a:r>
              <a:rPr b="1" cap="none" dirty="0" sz="2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закрепление навыков словообразования </a:t>
            </a:r>
            <a:endParaRPr b="1" cap="none" dirty="0" sz="2800" lang="en-US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b="1" cap="none" dirty="0" sz="2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 словоизменения;</a:t>
            </a:r>
          </a:p>
          <a:p>
            <a:pPr>
              <a:buFontTx/>
              <a:buChar char="-"/>
            </a:pPr>
            <a:r>
              <a:rPr b="1" cap="none" dirty="0" sz="2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расширение и активизация словаря</a:t>
            </a:r>
            <a:endParaRPr b="1" cap="none" dirty="0" sz="2800" lang="en-US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b="1" cap="none" dirty="0" sz="2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по темам «животные», «посуда», «профессии»;</a:t>
            </a:r>
          </a:p>
          <a:p>
            <a:pPr>
              <a:buFontTx/>
              <a:buChar char="-"/>
            </a:pPr>
            <a:r>
              <a:rPr b="1" cap="none" dirty="0" sz="2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развитие фонематического слуха; </a:t>
            </a:r>
            <a:endParaRPr b="1" cap="none" dirty="0" sz="2800" lang="en-US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b="1" cap="none" dirty="0" sz="2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-развитие навыков фонематического анализа.</a:t>
            </a:r>
            <a:endParaRPr b="1" cap="none" dirty="0" sz="28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advTm="10390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20</a:t>
            </a:fld>
            <a:endParaRPr dirty="0" lang="ru-RU"/>
          </a:p>
        </p:txBody>
      </p:sp>
      <p:sp>
        <p:nvSpPr>
          <p:cNvPr id="1048651" name=""/>
          <p:cNvSpPr txBox="1"/>
          <p:nvPr/>
        </p:nvSpPr>
        <p:spPr>
          <a:xfrm>
            <a:off x="806330" y="2080259"/>
            <a:ext cx="7792387" cy="1348740"/>
          </a:xfrm>
          <a:prstGeom prst="rect"/>
        </p:spPr>
        <p:txBody>
          <a:bodyPr rtlCol="0" wrap="square">
            <a:spAutoFit/>
          </a:bodyPr>
          <a:p>
            <a:r>
              <a:rPr sz="2800" lang="ru">
                <a:solidFill>
                  <a:srgbClr val="FF0000"/>
                </a:solidFill>
              </a:rPr>
              <a:t>Н</a:t>
            </a:r>
            <a:r>
              <a:rPr sz="2800" lang="ru">
                <a:solidFill>
                  <a:srgbClr val="FF0000"/>
                </a:solidFill>
              </a:rPr>
              <a:t>а</a:t>
            </a:r>
            <a:r>
              <a:rPr sz="2800" lang="ru">
                <a:solidFill>
                  <a:srgbClr val="FF0000"/>
                </a:solidFill>
              </a:rPr>
              <a:t>з</a:t>
            </a:r>
            <a:r>
              <a:rPr sz="2800" lang="ru">
                <a:solidFill>
                  <a:srgbClr val="FF0000"/>
                </a:solidFill>
              </a:rPr>
              <a:t>о</a:t>
            </a:r>
            <a:r>
              <a:rPr sz="2800" lang="ru">
                <a:solidFill>
                  <a:srgbClr val="FF0000"/>
                </a:solidFill>
              </a:rPr>
              <a:t>в</a:t>
            </a:r>
            <a:r>
              <a:rPr sz="2800" lang="ru">
                <a:solidFill>
                  <a:srgbClr val="FF0000"/>
                </a:solidFill>
              </a:rPr>
              <a:t>и</a:t>
            </a:r>
            <a:r>
              <a:rPr sz="2800" lang="ru">
                <a:solidFill>
                  <a:srgbClr val="FF0000"/>
                </a:solidFill>
              </a:rPr>
              <a:t>т</a:t>
            </a:r>
            <a:r>
              <a:rPr sz="2800" lang="ru">
                <a:solidFill>
                  <a:srgbClr val="FF0000"/>
                </a:solidFill>
              </a:rPr>
              <a:t>е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с</a:t>
            </a:r>
            <a:r>
              <a:rPr altLang="ru" sz="2800" lang="ru">
                <a:solidFill>
                  <a:srgbClr val="FF0000"/>
                </a:solidFill>
              </a:rPr>
              <a:t>л</a:t>
            </a:r>
            <a:r>
              <a:rPr altLang="ru" sz="2800" lang="ru">
                <a:solidFill>
                  <a:srgbClr val="FF0000"/>
                </a:solidFill>
              </a:rPr>
              <a:t>о</a:t>
            </a:r>
            <a:r>
              <a:rPr altLang="ru" sz="2800" lang="ru">
                <a:solidFill>
                  <a:srgbClr val="FF0000"/>
                </a:solidFill>
              </a:rPr>
              <a:t>в</a:t>
            </a:r>
            <a:r>
              <a:rPr altLang="ru" sz="2800" lang="ru">
                <a:solidFill>
                  <a:srgbClr val="FF0000"/>
                </a:solidFill>
              </a:rPr>
              <a:t>о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и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о</a:t>
            </a:r>
            <a:r>
              <a:rPr altLang="ru" sz="2800" lang="ru">
                <a:solidFill>
                  <a:srgbClr val="FF0000"/>
                </a:solidFill>
              </a:rPr>
              <a:t>п</a:t>
            </a:r>
            <a:r>
              <a:rPr altLang="ru" sz="2800" lang="ru">
                <a:solidFill>
                  <a:srgbClr val="FF0000"/>
                </a:solidFill>
              </a:rPr>
              <a:t>р</a:t>
            </a:r>
            <a:r>
              <a:rPr altLang="ru" sz="2800" lang="ru">
                <a:solidFill>
                  <a:srgbClr val="FF0000"/>
                </a:solidFill>
              </a:rPr>
              <a:t>е</a:t>
            </a:r>
            <a:r>
              <a:rPr altLang="ru" sz="2800" lang="ru">
                <a:solidFill>
                  <a:srgbClr val="FF0000"/>
                </a:solidFill>
              </a:rPr>
              <a:t>д</a:t>
            </a:r>
            <a:r>
              <a:rPr altLang="ru" sz="2800" lang="ru">
                <a:solidFill>
                  <a:srgbClr val="FF0000"/>
                </a:solidFill>
              </a:rPr>
              <a:t>е</a:t>
            </a:r>
            <a:r>
              <a:rPr altLang="ru" sz="2800" lang="ru">
                <a:solidFill>
                  <a:srgbClr val="FF0000"/>
                </a:solidFill>
              </a:rPr>
              <a:t>л</a:t>
            </a:r>
            <a:r>
              <a:rPr altLang="ru" sz="2800" lang="ru">
                <a:solidFill>
                  <a:srgbClr val="FF0000"/>
                </a:solidFill>
              </a:rPr>
              <a:t>и</a:t>
            </a:r>
            <a:r>
              <a:rPr altLang="ru" sz="2800" lang="ru">
                <a:solidFill>
                  <a:srgbClr val="FF0000"/>
                </a:solidFill>
              </a:rPr>
              <a:t>т</a:t>
            </a:r>
            <a:r>
              <a:rPr altLang="ru" sz="2800" lang="ru">
                <a:solidFill>
                  <a:srgbClr val="FF0000"/>
                </a:solidFill>
              </a:rPr>
              <a:t>е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г</a:t>
            </a:r>
            <a:r>
              <a:rPr altLang="ru" sz="2800" lang="ru">
                <a:solidFill>
                  <a:srgbClr val="FF0000"/>
                </a:solidFill>
              </a:rPr>
              <a:t>д</a:t>
            </a:r>
            <a:r>
              <a:rPr altLang="ru" sz="2800" lang="ru">
                <a:solidFill>
                  <a:srgbClr val="FF0000"/>
                </a:solidFill>
              </a:rPr>
              <a:t>е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н</a:t>
            </a:r>
            <a:r>
              <a:rPr altLang="ru" sz="2800" lang="ru">
                <a:solidFill>
                  <a:srgbClr val="FF0000"/>
                </a:solidFill>
              </a:rPr>
              <a:t>а</a:t>
            </a:r>
            <a:r>
              <a:rPr altLang="ru" sz="2800" lang="ru">
                <a:solidFill>
                  <a:srgbClr val="FF0000"/>
                </a:solidFill>
              </a:rPr>
              <a:t>х</a:t>
            </a:r>
            <a:r>
              <a:rPr altLang="ru" sz="2800" lang="ru">
                <a:solidFill>
                  <a:srgbClr val="FF0000"/>
                </a:solidFill>
              </a:rPr>
              <a:t>одится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з</a:t>
            </a:r>
            <a:r>
              <a:rPr altLang="ru" sz="2800" lang="ru">
                <a:solidFill>
                  <a:srgbClr val="FF0000"/>
                </a:solidFill>
              </a:rPr>
              <a:t>в</a:t>
            </a:r>
            <a:r>
              <a:rPr altLang="ru" sz="2800" lang="ru">
                <a:solidFill>
                  <a:srgbClr val="FF0000"/>
                </a:solidFill>
              </a:rPr>
              <a:t>у</a:t>
            </a:r>
            <a:r>
              <a:rPr altLang="ru" sz="2800" lang="ru">
                <a:solidFill>
                  <a:srgbClr val="FF0000"/>
                </a:solidFill>
              </a:rPr>
              <a:t>к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en-US">
                <a:solidFill>
                  <a:srgbClr val="FF0000"/>
                </a:solidFill>
              </a:rPr>
              <a:t>"</a:t>
            </a:r>
            <a:r>
              <a:rPr altLang="ru" sz="2800" lang="ru">
                <a:solidFill>
                  <a:srgbClr val="FF0000"/>
                </a:solidFill>
              </a:rPr>
              <a:t>Ц</a:t>
            </a:r>
            <a:r>
              <a:rPr altLang="ru" sz="2800" lang="en-US">
                <a:solidFill>
                  <a:srgbClr val="FF0000"/>
                </a:solidFill>
              </a:rPr>
              <a:t>"</a:t>
            </a:r>
            <a:r>
              <a:rPr altLang="ru" sz="2800" lang="en-US">
                <a:solidFill>
                  <a:srgbClr val="FF0000"/>
                </a:solidFill>
              </a:rPr>
              <a:t>.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В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н</a:t>
            </a:r>
            <a:r>
              <a:rPr altLang="ru" sz="2800" lang="ru">
                <a:solidFill>
                  <a:srgbClr val="FF0000"/>
                </a:solidFill>
              </a:rPr>
              <a:t>а</a:t>
            </a:r>
            <a:r>
              <a:rPr altLang="ru" sz="2800" lang="ru">
                <a:solidFill>
                  <a:srgbClr val="FF0000"/>
                </a:solidFill>
              </a:rPr>
              <a:t>ч</a:t>
            </a:r>
            <a:r>
              <a:rPr altLang="ru" sz="2800" lang="ru">
                <a:solidFill>
                  <a:srgbClr val="FF0000"/>
                </a:solidFill>
              </a:rPr>
              <a:t>а</a:t>
            </a:r>
            <a:r>
              <a:rPr altLang="ru" sz="2800" lang="ru">
                <a:solidFill>
                  <a:srgbClr val="FF0000"/>
                </a:solidFill>
              </a:rPr>
              <a:t>л</a:t>
            </a:r>
            <a:r>
              <a:rPr altLang="ru" sz="2800" lang="ru">
                <a:solidFill>
                  <a:srgbClr val="FF0000"/>
                </a:solidFill>
              </a:rPr>
              <a:t>е</a:t>
            </a:r>
            <a:r>
              <a:rPr altLang="ru" sz="2800" lang="en-US">
                <a:solidFill>
                  <a:srgbClr val="FF0000"/>
                </a:solidFill>
              </a:rPr>
              <a:t>,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в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с</a:t>
            </a:r>
            <a:r>
              <a:rPr altLang="ru" sz="2800" lang="ru">
                <a:solidFill>
                  <a:srgbClr val="FF0000"/>
                </a:solidFill>
              </a:rPr>
              <a:t>е</a:t>
            </a:r>
            <a:r>
              <a:rPr altLang="ru" sz="2800" lang="ru">
                <a:solidFill>
                  <a:srgbClr val="FF0000"/>
                </a:solidFill>
              </a:rPr>
              <a:t>редине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и</a:t>
            </a:r>
            <a:r>
              <a:rPr altLang="ru" sz="2800" lang="ru">
                <a:solidFill>
                  <a:srgbClr val="FF0000"/>
                </a:solidFill>
              </a:rPr>
              <a:t>л</a:t>
            </a:r>
            <a:r>
              <a:rPr altLang="ru" sz="2800" lang="ru">
                <a:solidFill>
                  <a:srgbClr val="FF0000"/>
                </a:solidFill>
              </a:rPr>
              <a:t>и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в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к</a:t>
            </a:r>
            <a:r>
              <a:rPr altLang="ru" sz="2800" lang="ru">
                <a:solidFill>
                  <a:srgbClr val="FF0000"/>
                </a:solidFill>
              </a:rPr>
              <a:t>о</a:t>
            </a:r>
            <a:r>
              <a:rPr altLang="ru" sz="2800" lang="ru">
                <a:solidFill>
                  <a:srgbClr val="FF0000"/>
                </a:solidFill>
              </a:rPr>
              <a:t>н</a:t>
            </a:r>
            <a:r>
              <a:rPr altLang="ru" sz="2800" lang="ru">
                <a:solidFill>
                  <a:srgbClr val="FF0000"/>
                </a:solidFill>
              </a:rPr>
              <a:t>ц</a:t>
            </a:r>
            <a:r>
              <a:rPr altLang="ru" sz="2800" lang="ru">
                <a:solidFill>
                  <a:srgbClr val="FF0000"/>
                </a:solidFill>
              </a:rPr>
              <a:t>е</a:t>
            </a:r>
            <a:r>
              <a:rPr altLang="ru" sz="2800" lang="en-US">
                <a:solidFill>
                  <a:srgbClr val="FF0000"/>
                </a:solidFill>
              </a:rPr>
              <a:t> </a:t>
            </a:r>
            <a:r>
              <a:rPr altLang="ru" sz="2800" lang="ru">
                <a:solidFill>
                  <a:srgbClr val="FF0000"/>
                </a:solidFill>
              </a:rPr>
              <a:t>с</a:t>
            </a:r>
            <a:r>
              <a:rPr altLang="ru" sz="2800" lang="ru">
                <a:solidFill>
                  <a:srgbClr val="FF0000"/>
                </a:solidFill>
              </a:rPr>
              <a:t>л</a:t>
            </a:r>
            <a:r>
              <a:rPr altLang="ru" sz="2800" lang="ru">
                <a:solidFill>
                  <a:srgbClr val="FF0000"/>
                </a:solidFill>
              </a:rPr>
              <a:t>о</a:t>
            </a:r>
            <a:r>
              <a:rPr altLang="ru" sz="2800" lang="ru">
                <a:solidFill>
                  <a:srgbClr val="FF0000"/>
                </a:solidFill>
              </a:rPr>
              <a:t>в</a:t>
            </a:r>
            <a:r>
              <a:rPr altLang="ru" sz="2800" lang="ru">
                <a:solidFill>
                  <a:srgbClr val="FF0000"/>
                </a:solidFill>
              </a:rPr>
              <a:t>а</a:t>
            </a:r>
            <a:r>
              <a:rPr altLang="ru" sz="2800" lang="en-US">
                <a:solidFill>
                  <a:srgbClr val="FF0000"/>
                </a:solidFill>
              </a:rPr>
              <a:t>.</a:t>
            </a:r>
            <a:endParaRPr sz="2800"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21</a:t>
            </a:fld>
            <a:endParaRPr dirty="0" lang="ru-RU"/>
          </a:p>
        </p:txBody>
      </p:sp>
      <p:sp>
        <p:nvSpPr>
          <p:cNvPr id="1048653" name="Прямоугольник 2"/>
          <p:cNvSpPr/>
          <p:nvPr/>
        </p:nvSpPr>
        <p:spPr>
          <a:xfrm>
            <a:off x="179512" y="188640"/>
            <a:ext cx="8488681" cy="8153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48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</a:t>
            </a:r>
            <a:r>
              <a:rPr b="1" cap="none" dirty="0" sz="48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«Начало/середина/конец»</a:t>
            </a:r>
            <a:endParaRPr b="1" cap="none" dirty="0" sz="48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97202" name="Рисунок 12" descr="4528939-245723453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t="12057" r="54011" b="11580"/>
          <a:stretch>
            <a:fillRect/>
          </a:stretch>
        </p:blipFill>
        <p:spPr>
          <a:xfrm>
            <a:off x="611560" y="1052736"/>
            <a:ext cx="1872208" cy="1583384"/>
          </a:xfrm>
          <a:prstGeom prst="rect"/>
        </p:spPr>
      </p:pic>
      <p:pic>
        <p:nvPicPr>
          <p:cNvPr id="2097203" name="Рисунок 14" descr="sad002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l="8001" t="2751" r="16400"/>
          <a:stretch>
            <a:fillRect/>
          </a:stretch>
        </p:blipFill>
        <p:spPr>
          <a:xfrm>
            <a:off x="6804248" y="2348880"/>
            <a:ext cx="2167138" cy="3717032"/>
          </a:xfrm>
          <a:prstGeom prst="rect"/>
        </p:spPr>
      </p:pic>
      <p:pic>
        <p:nvPicPr>
          <p:cNvPr id="2097204" name="Рисунок 15" descr="ba65b5e04eb6.jpg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rcRect l="19176" t="20469" r="22421" b="18107"/>
          <a:stretch>
            <a:fillRect/>
          </a:stretch>
        </p:blipFill>
        <p:spPr>
          <a:xfrm>
            <a:off x="323528" y="2780928"/>
            <a:ext cx="2193474" cy="3168352"/>
          </a:xfrm>
          <a:prstGeom prst="rect"/>
        </p:spPr>
      </p:pic>
      <p:pic>
        <p:nvPicPr>
          <p:cNvPr id="2097205" name="Рисунок 16" descr="1306219661_206833479_1----.jpg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4427984" y="2852936"/>
            <a:ext cx="2046536" cy="3773112"/>
          </a:xfrm>
          <a:prstGeom prst="rect"/>
        </p:spPr>
      </p:pic>
      <p:pic>
        <p:nvPicPr>
          <p:cNvPr id="2097206" name="Рисунок 17" descr="img20110403182456_2094.jpg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2699792" y="1268760"/>
            <a:ext cx="2553072" cy="2553072"/>
          </a:xfrm>
          <a:prstGeom prst="rect"/>
        </p:spPr>
      </p:pic>
      <p:pic>
        <p:nvPicPr>
          <p:cNvPr id="2097207" name="Рисунок 9" descr="blog_pzl_pl.jpg"/>
          <p:cNvPicPr>
            <a:picLocks noChangeAspect="1"/>
          </p:cNvPicPr>
          <p:nvPr/>
        </p:nvPicPr>
        <p:blipFill>
          <a:blip xmlns:r="http://schemas.openxmlformats.org/officeDocument/2006/relationships" r:embed="rId6" cstate="print"/>
          <a:srcRect l="18501" r="19550"/>
          <a:stretch>
            <a:fillRect/>
          </a:stretch>
        </p:blipFill>
        <p:spPr>
          <a:xfrm>
            <a:off x="2699792" y="4077072"/>
            <a:ext cx="1588936" cy="2564904"/>
          </a:xfrm>
          <a:prstGeom prst="rect"/>
        </p:spPr>
      </p:pic>
      <p:pic>
        <p:nvPicPr>
          <p:cNvPr id="2097208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7" cstate="print"/>
          <a:srcRect/>
          <a:stretch>
            <a:fillRect/>
          </a:stretch>
        </p:blipFill>
        <p:spPr bwMode="auto">
          <a:xfrm>
            <a:off x="5148064" y="980728"/>
            <a:ext cx="3456384" cy="1290938"/>
          </a:xfrm>
          <a:prstGeom prst="rect"/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5203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3</a:t>
            </a:fld>
            <a:endParaRPr dirty="0" lang="ru-RU"/>
          </a:p>
        </p:txBody>
      </p:sp>
      <p:sp>
        <p:nvSpPr>
          <p:cNvPr id="1048592" name="Прямоугольник 2"/>
          <p:cNvSpPr/>
          <p:nvPr/>
        </p:nvSpPr>
        <p:spPr>
          <a:xfrm>
            <a:off x="755576" y="764704"/>
            <a:ext cx="8136904" cy="47904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4400" i="1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СОДЕРЖАНИЕ:</a:t>
            </a:r>
          </a:p>
          <a:p>
            <a:pPr algn="ctr"/>
            <a:endParaRPr b="1" dirty="0" sz="4400" i="1" lang="ru-RU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indent="-742950" marL="742950">
              <a:buFont typeface="+mj-lt"/>
              <a:buAutoNum type="arabicPeriod"/>
            </a:pPr>
            <a:r>
              <a:rPr b="1" dirty="0" sz="32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«Отгадай загадку»</a:t>
            </a:r>
          </a:p>
          <a:p>
            <a:pPr indent="-742950" marL="742950">
              <a:buFont typeface="+mj-lt"/>
              <a:buAutoNum type="arabicPeriod"/>
            </a:pPr>
            <a:r>
              <a:rPr b="1" dirty="0" sz="32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«Один-много»</a:t>
            </a:r>
          </a:p>
          <a:p>
            <a:pPr indent="-742950" marL="742950">
              <a:buFont typeface="+mj-lt"/>
              <a:buAutoNum type="arabicPeriod"/>
            </a:pPr>
            <a:r>
              <a:rPr b="1" dirty="0" sz="32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«Посчитай»</a:t>
            </a:r>
          </a:p>
          <a:p>
            <a:pPr indent="-742950" marL="742950">
              <a:buFont typeface="+mj-lt"/>
              <a:buAutoNum type="arabicPeriod"/>
            </a:pPr>
            <a:r>
              <a:rPr b="1" dirty="0" sz="32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«Звери-мамы»</a:t>
            </a:r>
          </a:p>
          <a:p>
            <a:pPr indent="-742950" marL="742950">
              <a:buFont typeface="+mj-lt"/>
              <a:buAutoNum type="arabicPeriod"/>
            </a:pPr>
            <a:r>
              <a:rPr b="1" dirty="0" sz="32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«Что где хранится?»</a:t>
            </a:r>
          </a:p>
          <a:p>
            <a:pPr indent="-742950" marL="742950">
              <a:buFont typeface="+mj-lt"/>
              <a:buAutoNum type="arabicPeriod"/>
            </a:pPr>
            <a:r>
              <a:rPr b="1" dirty="0" sz="32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«Выдумщики»</a:t>
            </a:r>
          </a:p>
          <a:p>
            <a:pPr indent="-742950" marL="742950">
              <a:buFont typeface="+mj-lt"/>
              <a:buAutoNum type="arabicPeriod"/>
            </a:pPr>
            <a:r>
              <a:rPr b="1" dirty="0" sz="32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«Начало/середина/конец»</a:t>
            </a:r>
          </a:p>
        </p:txBody>
      </p:sp>
    </p:spTree>
  </p:cSld>
  <p:clrMapOvr>
    <a:masterClrMapping/>
  </p:clrMapOvr>
  <p:transition advTm="10313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4</a:t>
            </a:fld>
            <a:endParaRPr dirty="0" lang="ru-RU"/>
          </a:p>
        </p:txBody>
      </p:sp>
      <p:sp>
        <p:nvSpPr>
          <p:cNvPr id="1048597" name="Прямоугольник 2"/>
          <p:cNvSpPr/>
          <p:nvPr/>
        </p:nvSpPr>
        <p:spPr>
          <a:xfrm>
            <a:off x="2286000" y="2690336"/>
            <a:ext cx="4572000" cy="646331"/>
          </a:xfrm>
          <a:prstGeom prst="rect"/>
        </p:spPr>
        <p:txBody>
          <a:bodyPr>
            <a:spAutoFit/>
          </a:bodyPr>
          <a:p>
            <a:r>
              <a:rPr dirty="0" lang="ru-RU" smtClean="0"/>
              <a:t/>
            </a:r>
            <a:br>
              <a:rPr dirty="0" lang="ru-RU" smtClean="0"/>
            </a:br>
            <a:endParaRPr dirty="0" lang="ru-RU"/>
          </a:p>
        </p:txBody>
      </p:sp>
      <p:sp>
        <p:nvSpPr>
          <p:cNvPr id="1048598" name="Прямоугольник 5"/>
          <p:cNvSpPr/>
          <p:nvPr/>
        </p:nvSpPr>
        <p:spPr>
          <a:xfrm>
            <a:off x="611560" y="2708920"/>
            <a:ext cx="3942081" cy="15138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Ты весь мир обогреваешь</a:t>
            </a:r>
          </a:p>
          <a:p>
            <a:r>
              <a:rPr b="1" cap="none" dirty="0" sz="2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 усталости не знаешь,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Улыбаешься в оконце</a:t>
            </a:r>
          </a:p>
          <a:p>
            <a:r>
              <a:rPr b="1" cap="none" dirty="0" sz="2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 зовут тебя все …</a:t>
            </a:r>
            <a:endParaRPr b="1" cap="none" dirty="0" sz="2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599" name="Прямоугольник 7"/>
          <p:cNvSpPr/>
          <p:nvPr/>
        </p:nvSpPr>
        <p:spPr>
          <a:xfrm>
            <a:off x="851487" y="548680"/>
            <a:ext cx="6837680" cy="8915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5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1. </a:t>
            </a:r>
            <a:r>
              <a:rPr b="1" dirty="0" sz="5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«Отгадай загадку»</a:t>
            </a:r>
            <a:endParaRPr b="1" cap="none" dirty="0" sz="5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97153" name="Рисунок 8" descr="solnishko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716016" y="1916832"/>
            <a:ext cx="3810000" cy="3810000"/>
          </a:xfrm>
          <a:prstGeom prst="rect"/>
        </p:spPr>
      </p:pic>
    </p:spTree>
  </p:cSld>
  <p:clrMapOvr>
    <a:masterClrMapping/>
  </p:clrMapOvr>
  <p:transition advTm="10047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5</a:t>
            </a:fld>
            <a:endParaRPr dirty="0" lang="ru-RU"/>
          </a:p>
        </p:txBody>
      </p:sp>
      <p:sp>
        <p:nvSpPr>
          <p:cNvPr id="1048601" name="Прямоугольник 2"/>
          <p:cNvSpPr/>
          <p:nvPr/>
        </p:nvSpPr>
        <p:spPr>
          <a:xfrm>
            <a:off x="179512" y="1340768"/>
            <a:ext cx="4132581" cy="11582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r>
              <a:rPr b="1" cap="none" dirty="0" sz="2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Явился в жёлтой шубке: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Прощайте, две скорлупки!</a:t>
            </a:r>
            <a:endParaRPr b="1" cap="none" dirty="0" sz="2400" lang="ru-RU" spc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endParaRPr b="1" cap="none" dirty="0" sz="2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02" name="Прямоугольник 3"/>
          <p:cNvSpPr/>
          <p:nvPr/>
        </p:nvSpPr>
        <p:spPr>
          <a:xfrm>
            <a:off x="4716016" y="4077072"/>
            <a:ext cx="4032448" cy="1158240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Клохчет, квохчет,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Детей созывает,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Всех под крыло собирает.</a:t>
            </a:r>
            <a:endParaRPr b="1" dirty="0" sz="240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54" name="Рисунок 6" descr="cb0038171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l="8362" t="18132" r="5704" b="16804"/>
          <a:stretch>
            <a:fillRect/>
          </a:stretch>
        </p:blipFill>
        <p:spPr>
          <a:xfrm>
            <a:off x="4572000" y="836712"/>
            <a:ext cx="4248472" cy="2146135"/>
          </a:xfrm>
          <a:prstGeom prst="rect"/>
        </p:spPr>
      </p:pic>
      <p:pic>
        <p:nvPicPr>
          <p:cNvPr id="2097155" name="Рисунок 7" descr="Hen-Pic-A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l="10830" t="7095" r="4532" b="7492"/>
          <a:stretch>
            <a:fillRect/>
          </a:stretch>
        </p:blipFill>
        <p:spPr>
          <a:xfrm>
            <a:off x="539552" y="3356992"/>
            <a:ext cx="3744416" cy="2602826"/>
          </a:xfrm>
          <a:prstGeom prst="rect"/>
        </p:spPr>
      </p:pic>
    </p:spTree>
  </p:cSld>
  <p:clrMapOvr>
    <a:masterClrMapping/>
  </p:clrMapOvr>
  <p:transition advTm="10109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6</a:t>
            </a:fld>
            <a:endParaRPr dirty="0" lang="ru-RU"/>
          </a:p>
        </p:txBody>
      </p:sp>
      <p:sp>
        <p:nvSpPr>
          <p:cNvPr id="1048604" name="Прямоугольник 3"/>
          <p:cNvSpPr/>
          <p:nvPr/>
        </p:nvSpPr>
        <p:spPr>
          <a:xfrm>
            <a:off x="971600" y="764704"/>
            <a:ext cx="2880320" cy="18694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r>
              <a:rPr b="1" cap="none" dirty="0" sz="2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Она, как змейка,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траве мелькает,</a:t>
            </a:r>
          </a:p>
          <a:p>
            <a:r>
              <a:rPr b="1" cap="none" dirty="0" sz="2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Хвостом виляет.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Хвост оборвёт –</a:t>
            </a:r>
          </a:p>
          <a:p>
            <a:r>
              <a:rPr b="1" cap="none" dirty="0" sz="2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Другой наживёт.</a:t>
            </a:r>
            <a:endParaRPr b="1" cap="none" dirty="0" sz="2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05" name="Прямоугольник 7"/>
          <p:cNvSpPr/>
          <p:nvPr/>
        </p:nvSpPr>
        <p:spPr>
          <a:xfrm>
            <a:off x="4860032" y="4437112"/>
            <a:ext cx="2952328" cy="802640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шесте - дворец,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 дворце – певец.</a:t>
            </a:r>
            <a:endParaRPr b="1" dirty="0" sz="240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56" name="Рисунок 6" descr="2007-05_Eidechse_02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355976" y="476672"/>
            <a:ext cx="3923928" cy="2753139"/>
          </a:xfrm>
          <a:prstGeom prst="rect"/>
        </p:spPr>
      </p:pic>
      <p:pic>
        <p:nvPicPr>
          <p:cNvPr id="2097157" name="Рисунок 8" descr="436a97ac69f2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l="25711" t="18107"/>
          <a:stretch>
            <a:fillRect/>
          </a:stretch>
        </p:blipFill>
        <p:spPr>
          <a:xfrm>
            <a:off x="1187624" y="2996952"/>
            <a:ext cx="2507288" cy="3552056"/>
          </a:xfrm>
          <a:prstGeom prst="rect"/>
        </p:spPr>
      </p:pic>
    </p:spTree>
  </p:cSld>
  <p:clrMapOvr>
    <a:masterClrMapping/>
  </p:clrMapOvr>
  <p:transition advTm="11688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7</a:t>
            </a:fld>
            <a:endParaRPr dirty="0" lang="ru-RU"/>
          </a:p>
        </p:txBody>
      </p:sp>
      <p:sp>
        <p:nvSpPr>
          <p:cNvPr id="1048607" name="Прямоугольник 2"/>
          <p:cNvSpPr/>
          <p:nvPr/>
        </p:nvSpPr>
        <p:spPr>
          <a:xfrm>
            <a:off x="2286000" y="2690336"/>
            <a:ext cx="4572000" cy="646331"/>
          </a:xfrm>
          <a:prstGeom prst="rect"/>
        </p:spPr>
        <p:txBody>
          <a:bodyPr>
            <a:spAutoFit/>
          </a:bodyPr>
          <a:p>
            <a:r>
              <a:rPr dirty="0" lang="ru-RU" smtClean="0"/>
              <a:t/>
            </a:r>
            <a:br>
              <a:rPr dirty="0" lang="ru-RU" smtClean="0"/>
            </a:br>
            <a:endParaRPr dirty="0" lang="ru-RU"/>
          </a:p>
        </p:txBody>
      </p:sp>
      <p:sp>
        <p:nvSpPr>
          <p:cNvPr id="1048608" name="Прямоугольник 3"/>
          <p:cNvSpPr/>
          <p:nvPr/>
        </p:nvSpPr>
        <p:spPr>
          <a:xfrm>
            <a:off x="539552" y="1052736"/>
            <a:ext cx="3561081" cy="15138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r>
              <a:rPr b="1" cap="none" dirty="0" sz="2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Несётся и стреляет,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Ворчит скороговоркой.</a:t>
            </a:r>
          </a:p>
          <a:p>
            <a:r>
              <a:rPr b="1" cap="none" dirty="0" sz="2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Трамваю не угнаться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 этой тараторкой.</a:t>
            </a:r>
            <a:endParaRPr b="1" cap="none" dirty="0" sz="2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09" name="Прямоугольник 6"/>
          <p:cNvSpPr/>
          <p:nvPr/>
        </p:nvSpPr>
        <p:spPr>
          <a:xfrm>
            <a:off x="4572000" y="4221088"/>
            <a:ext cx="2952328" cy="1513840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полю скачет –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Ушки прячет,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Встанет столбом –</a:t>
            </a:r>
          </a:p>
          <a:p>
            <a:r>
              <a:rPr b="1" dirty="0" sz="240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Ушки торчком.</a:t>
            </a:r>
            <a:endParaRPr b="1" dirty="0" sz="240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58" name="Рисунок 7" descr="1024_Yamaha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355976" y="908720"/>
            <a:ext cx="3275856" cy="2456892"/>
          </a:xfrm>
          <a:prstGeom prst="rect"/>
        </p:spPr>
      </p:pic>
      <p:pic>
        <p:nvPicPr>
          <p:cNvPr id="2097159" name="Рисунок 8" descr="_1_~1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t="10311" r="13192" b="6531"/>
          <a:stretch>
            <a:fillRect/>
          </a:stretch>
        </p:blipFill>
        <p:spPr>
          <a:xfrm>
            <a:off x="1187624" y="3068960"/>
            <a:ext cx="2207692" cy="3168352"/>
          </a:xfrm>
          <a:prstGeom prst="rect"/>
        </p:spPr>
      </p:pic>
    </p:spTree>
  </p:cSld>
  <p:clrMapOvr>
    <a:masterClrMapping/>
  </p:clrMapOvr>
  <p:transition advTm="10328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8</a:t>
            </a:fld>
            <a:endParaRPr dirty="0" lang="ru-RU"/>
          </a:p>
        </p:txBody>
      </p:sp>
      <p:sp>
        <p:nvSpPr>
          <p:cNvPr id="1048611" name="Прямоугольник 2"/>
          <p:cNvSpPr/>
          <p:nvPr/>
        </p:nvSpPr>
        <p:spPr>
          <a:xfrm>
            <a:off x="1691680" y="404664"/>
            <a:ext cx="5377180" cy="8915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540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2. «Один-много»</a:t>
            </a:r>
            <a:endParaRPr b="1" cap="none" dirty="0" sz="540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12" name="Прямоугольник 5"/>
          <p:cNvSpPr/>
          <p:nvPr/>
        </p:nvSpPr>
        <p:spPr>
          <a:xfrm>
            <a:off x="1619672" y="3429000"/>
            <a:ext cx="919480" cy="3581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lang="ru-RU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огурец</a:t>
            </a:r>
            <a:endParaRPr b="1" cap="none" dirty="0" lang="ru-RU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48613" name="Прямоугольник 6"/>
          <p:cNvSpPr/>
          <p:nvPr/>
        </p:nvSpPr>
        <p:spPr>
          <a:xfrm>
            <a:off x="5940152" y="6165304"/>
            <a:ext cx="970281" cy="3581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огурцы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60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683567" y="1844824"/>
            <a:ext cx="3006851" cy="1512168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61" name="Рисунок 8" descr="0_63861_2d8987c4_L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t="10897" b="6297"/>
          <a:stretch>
            <a:fillRect/>
          </a:stretch>
        </p:blipFill>
        <p:spPr>
          <a:xfrm>
            <a:off x="4499992" y="3068960"/>
            <a:ext cx="3744416" cy="3057198"/>
          </a:xfrm>
          <a:prstGeom prst="rect"/>
        </p:spPr>
      </p:pic>
    </p:spTree>
  </p:cSld>
  <p:clrMapOvr>
    <a:masterClrMapping/>
  </p:clrMapOvr>
  <p:transition advTm="10078">
    <p:strip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E7672E2-B945-4311-889D-CC3EF5D5FB6E}" type="slidenum">
              <a:rPr lang="ru-RU" smtClean="0"/>
              <a:t>9</a:t>
            </a:fld>
            <a:endParaRPr dirty="0" lang="ru-RU"/>
          </a:p>
        </p:txBody>
      </p:sp>
      <p:sp>
        <p:nvSpPr>
          <p:cNvPr id="1048615" name="Прямоугольник 6"/>
          <p:cNvSpPr/>
          <p:nvPr/>
        </p:nvSpPr>
        <p:spPr>
          <a:xfrm>
            <a:off x="1855731" y="3068960"/>
            <a:ext cx="851515" cy="369332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палец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48616" name="Прямоугольник 7"/>
          <p:cNvSpPr/>
          <p:nvPr/>
        </p:nvSpPr>
        <p:spPr>
          <a:xfrm>
            <a:off x="5796136" y="3068960"/>
            <a:ext cx="1008381" cy="3581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пальцы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48617" name="Прямоугольник 8"/>
          <p:cNvSpPr/>
          <p:nvPr/>
        </p:nvSpPr>
        <p:spPr>
          <a:xfrm>
            <a:off x="1965296" y="6237312"/>
            <a:ext cx="703580" cy="358140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яйцо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48618" name="Прямоугольник 9"/>
          <p:cNvSpPr/>
          <p:nvPr/>
        </p:nvSpPr>
        <p:spPr>
          <a:xfrm>
            <a:off x="6084168" y="6237312"/>
            <a:ext cx="726482" cy="369332"/>
          </a:xfrm>
          <a:prstGeom prst="rect"/>
        </p:spPr>
        <p:txBody>
          <a:bodyPr wrap="none">
            <a:spAutoFit/>
          </a:bodyPr>
          <a:p>
            <a:pPr algn="ctr"/>
            <a:r>
              <a:rPr b="1" dirty="0" lang="ru-RU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яйца</a:t>
            </a:r>
            <a:endParaRPr b="1" dirty="0" lang="ru-RU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97162" name="Рисунок 10" descr="0000186921-preview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rcRect l="11134" t="34910" r="67538" b="43737"/>
          <a:stretch>
            <a:fillRect/>
          </a:stretch>
        </p:blipFill>
        <p:spPr>
          <a:xfrm>
            <a:off x="731573" y="764704"/>
            <a:ext cx="2976331" cy="2232248"/>
          </a:xfrm>
          <a:prstGeom prst="rect"/>
        </p:spPr>
      </p:pic>
      <p:pic>
        <p:nvPicPr>
          <p:cNvPr id="2097163" name="Рисунок 12" descr="230782_47472-700x500.jpg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rcRect t="14720" r="28193" b="41180"/>
          <a:stretch>
            <a:fillRect/>
          </a:stretch>
        </p:blipFill>
        <p:spPr>
          <a:xfrm>
            <a:off x="4644008" y="620688"/>
            <a:ext cx="2880320" cy="2355049"/>
          </a:xfrm>
          <a:prstGeom prst="rect"/>
        </p:spPr>
      </p:pic>
      <p:pic>
        <p:nvPicPr>
          <p:cNvPr id="2097164" name="Рисунок 13" descr="high-cholesterol.jpg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403648" y="3861048"/>
            <a:ext cx="1860798" cy="2487267"/>
          </a:xfrm>
          <a:prstGeom prst="rect"/>
        </p:spPr>
      </p:pic>
      <p:pic>
        <p:nvPicPr>
          <p:cNvPr id="2097165" name="Рисунок 14" descr="106759rdd.jpg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4860032" y="3573016"/>
            <a:ext cx="3384376" cy="2756856"/>
          </a:xfrm>
          <a:prstGeom prst="rect"/>
        </p:spPr>
      </p:pic>
    </p:spTree>
  </p:cSld>
  <p:clrMapOvr>
    <a:masterClrMapping/>
  </p:clrMapOvr>
  <p:transition advTm="10062">
    <p:strips/>
  </p:transition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algn="ctr" flip="none" sx="70000" sy="70000" tx="0" ty="0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algn="ctr" flip="none" sx="65000" sy="65000" tx="0" ty="0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38100" dir="5400000" dist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algn="t" blurRad="50800" dir="5400000" dist="50800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dir="b" rig="soft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algn="tl" flip="none" sx="55000" sy="55000" tx="0" ty="0"/>
        </a:blip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Krokoz™</Company>
  <LinksUpToDate>0</LinksUpToDate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Автоматизация звука [С] в игре «Четвёртый лишний»</dc:title>
  <dc:creator>Admin</dc:creator>
  <cp:lastModifiedBy>Windows User</cp:lastModifiedBy>
  <dcterms:created xsi:type="dcterms:W3CDTF">2011-10-22T11:39:39Z</dcterms:created>
  <dcterms:modified xsi:type="dcterms:W3CDTF">2020-05-01T14:01:43Z</dcterms:modified>
</cp:coreProperties>
</file>